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4"/>
    <p:sldMasterId id="2147483710" r:id="rId5"/>
    <p:sldMasterId id="2147483728" r:id="rId6"/>
    <p:sldMasterId id="2147483720" r:id="rId7"/>
  </p:sldMasterIdLst>
  <p:notesMasterIdLst>
    <p:notesMasterId r:id="rId20"/>
  </p:notesMasterIdLst>
  <p:sldIdLst>
    <p:sldId id="454" r:id="rId8"/>
    <p:sldId id="510" r:id="rId9"/>
    <p:sldId id="540" r:id="rId10"/>
    <p:sldId id="530" r:id="rId11"/>
    <p:sldId id="553" r:id="rId12"/>
    <p:sldId id="554" r:id="rId13"/>
    <p:sldId id="556" r:id="rId14"/>
    <p:sldId id="558" r:id="rId15"/>
    <p:sldId id="555" r:id="rId16"/>
    <p:sldId id="557" r:id="rId17"/>
    <p:sldId id="550" r:id="rId18"/>
    <p:sldId id="560" r:id="rId19"/>
  </p:sldIdLst>
  <p:sldSz cx="9906000" cy="6858000" type="A4"/>
  <p:notesSz cx="6797675" cy="9926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0" userDrawn="1">
          <p15:clr>
            <a:srgbClr val="A4A3A4"/>
          </p15:clr>
        </p15:guide>
        <p15:guide id="2" pos="3120">
          <p15:clr>
            <a:srgbClr val="A4A3A4"/>
          </p15:clr>
        </p15:guide>
        <p15:guide id="4" pos="3347" userDrawn="1">
          <p15:clr>
            <a:srgbClr val="A4A3A4"/>
          </p15:clr>
        </p15:guide>
        <p15:guide id="5" pos="2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5811"/>
    <a:srgbClr val="2CB431"/>
    <a:srgbClr val="36434D"/>
    <a:srgbClr val="2CB4D2"/>
    <a:srgbClr val="D0BB7E"/>
    <a:srgbClr val="00427F"/>
    <a:srgbClr val="610E6C"/>
    <a:srgbClr val="5EBE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C64E47-3A27-4DE4-9B76-25533F210C4C}" v="9" dt="2019-11-01T15:56:41.6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42" autoAdjust="0"/>
    <p:restoredTop sz="95511" autoAdjust="0"/>
  </p:normalViewPr>
  <p:slideViewPr>
    <p:cSldViewPr>
      <p:cViewPr varScale="1">
        <p:scale>
          <a:sx n="82" d="100"/>
          <a:sy n="82" d="100"/>
        </p:scale>
        <p:origin x="893" y="58"/>
      </p:cViewPr>
      <p:guideLst>
        <p:guide orient="horz" pos="890"/>
        <p:guide pos="3120"/>
        <p:guide pos="3347"/>
        <p:guide pos="2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85" d="100"/>
        <a:sy n="185" d="100"/>
      </p:scale>
      <p:origin x="0" y="0"/>
    </p:cViewPr>
  </p:notesTextViewPr>
  <p:sorterViewPr>
    <p:cViewPr>
      <p:scale>
        <a:sx n="100" d="100"/>
        <a:sy n="100" d="100"/>
      </p:scale>
      <p:origin x="0" y="1200"/>
    </p:cViewPr>
  </p:sorterViewPr>
  <p:notesViewPr>
    <p:cSldViewPr>
      <p:cViewPr varScale="1">
        <p:scale>
          <a:sx n="77" d="100"/>
          <a:sy n="77" d="100"/>
        </p:scale>
        <p:origin x="348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Kerr" userId="92104717-4ba4-413e-aa45-f4cd7f9b13d8" providerId="ADAL" clId="{C9C64E47-3A27-4DE4-9B76-25533F210C4C}"/>
    <pc:docChg chg="custSel delSld modSld">
      <pc:chgData name="Martin Kerr" userId="92104717-4ba4-413e-aa45-f4cd7f9b13d8" providerId="ADAL" clId="{C9C64E47-3A27-4DE4-9B76-25533F210C4C}" dt="2019-11-01T16:08:29.506" v="987" actId="6549"/>
      <pc:docMkLst>
        <pc:docMk/>
      </pc:docMkLst>
      <pc:sldChg chg="modSp">
        <pc:chgData name="Martin Kerr" userId="92104717-4ba4-413e-aa45-f4cd7f9b13d8" providerId="ADAL" clId="{C9C64E47-3A27-4DE4-9B76-25533F210C4C}" dt="2019-11-01T15:41:18.739" v="61" actId="20577"/>
        <pc:sldMkLst>
          <pc:docMk/>
          <pc:sldMk cId="0" sldId="454"/>
        </pc:sldMkLst>
        <pc:spChg chg="mod">
          <ac:chgData name="Martin Kerr" userId="92104717-4ba4-413e-aa45-f4cd7f9b13d8" providerId="ADAL" clId="{C9C64E47-3A27-4DE4-9B76-25533F210C4C}" dt="2019-11-01T15:41:18.739" v="61" actId="20577"/>
          <ac:spMkLst>
            <pc:docMk/>
            <pc:sldMk cId="0" sldId="454"/>
            <ac:spMk id="4" creationId="{00000000-0000-0000-0000-000000000000}"/>
          </ac:spMkLst>
        </pc:spChg>
      </pc:sldChg>
      <pc:sldChg chg="modSp">
        <pc:chgData name="Martin Kerr" userId="92104717-4ba4-413e-aa45-f4cd7f9b13d8" providerId="ADAL" clId="{C9C64E47-3A27-4DE4-9B76-25533F210C4C}" dt="2019-11-01T15:42:26.290" v="162" actId="20577"/>
        <pc:sldMkLst>
          <pc:docMk/>
          <pc:sldMk cId="2820795509" sldId="510"/>
        </pc:sldMkLst>
        <pc:spChg chg="mod">
          <ac:chgData name="Martin Kerr" userId="92104717-4ba4-413e-aa45-f4cd7f9b13d8" providerId="ADAL" clId="{C9C64E47-3A27-4DE4-9B76-25533F210C4C}" dt="2019-11-01T15:42:26.290" v="162" actId="20577"/>
          <ac:spMkLst>
            <pc:docMk/>
            <pc:sldMk cId="2820795509" sldId="510"/>
            <ac:spMk id="3" creationId="{5FBEDDCC-E332-42C6-850C-19EA35A8C1E1}"/>
          </ac:spMkLst>
        </pc:spChg>
      </pc:sldChg>
      <pc:sldChg chg="modSp">
        <pc:chgData name="Martin Kerr" userId="92104717-4ba4-413e-aa45-f4cd7f9b13d8" providerId="ADAL" clId="{C9C64E47-3A27-4DE4-9B76-25533F210C4C}" dt="2019-11-01T16:04:12.854" v="984" actId="404"/>
        <pc:sldMkLst>
          <pc:docMk/>
          <pc:sldMk cId="598834772" sldId="530"/>
        </pc:sldMkLst>
        <pc:spChg chg="mod">
          <ac:chgData name="Martin Kerr" userId="92104717-4ba4-413e-aa45-f4cd7f9b13d8" providerId="ADAL" clId="{C9C64E47-3A27-4DE4-9B76-25533F210C4C}" dt="2019-11-01T16:04:12.854" v="984" actId="404"/>
          <ac:spMkLst>
            <pc:docMk/>
            <pc:sldMk cId="598834772" sldId="530"/>
            <ac:spMk id="3" creationId="{5FBEDDCC-E332-42C6-850C-19EA35A8C1E1}"/>
          </ac:spMkLst>
        </pc:spChg>
      </pc:sldChg>
      <pc:sldChg chg="modSp">
        <pc:chgData name="Martin Kerr" userId="92104717-4ba4-413e-aa45-f4cd7f9b13d8" providerId="ADAL" clId="{C9C64E47-3A27-4DE4-9B76-25533F210C4C}" dt="2019-11-01T16:01:55.202" v="964" actId="5793"/>
        <pc:sldMkLst>
          <pc:docMk/>
          <pc:sldMk cId="1520860431" sldId="540"/>
        </pc:sldMkLst>
        <pc:spChg chg="mod">
          <ac:chgData name="Martin Kerr" userId="92104717-4ba4-413e-aa45-f4cd7f9b13d8" providerId="ADAL" clId="{C9C64E47-3A27-4DE4-9B76-25533F210C4C}" dt="2019-11-01T16:01:55.202" v="964" actId="5793"/>
          <ac:spMkLst>
            <pc:docMk/>
            <pc:sldMk cId="1520860431" sldId="540"/>
            <ac:spMk id="6" creationId="{9048AE22-045D-5D48-B6B1-7A6473B1CF37}"/>
          </ac:spMkLst>
        </pc:spChg>
      </pc:sldChg>
      <pc:sldChg chg="modSp">
        <pc:chgData name="Martin Kerr" userId="92104717-4ba4-413e-aa45-f4cd7f9b13d8" providerId="ADAL" clId="{C9C64E47-3A27-4DE4-9B76-25533F210C4C}" dt="2019-11-01T15:59:13.195" v="959" actId="5793"/>
        <pc:sldMkLst>
          <pc:docMk/>
          <pc:sldMk cId="874901572" sldId="550"/>
        </pc:sldMkLst>
        <pc:spChg chg="mod">
          <ac:chgData name="Martin Kerr" userId="92104717-4ba4-413e-aa45-f4cd7f9b13d8" providerId="ADAL" clId="{C9C64E47-3A27-4DE4-9B76-25533F210C4C}" dt="2019-11-01T15:59:13.195" v="959" actId="5793"/>
          <ac:spMkLst>
            <pc:docMk/>
            <pc:sldMk cId="874901572" sldId="550"/>
            <ac:spMk id="3" creationId="{5FBEDDCC-E332-42C6-850C-19EA35A8C1E1}"/>
          </ac:spMkLst>
        </pc:spChg>
      </pc:sldChg>
      <pc:sldChg chg="delSp modSp">
        <pc:chgData name="Martin Kerr" userId="92104717-4ba4-413e-aa45-f4cd7f9b13d8" providerId="ADAL" clId="{C9C64E47-3A27-4DE4-9B76-25533F210C4C}" dt="2019-11-01T16:08:23.307" v="985" actId="20577"/>
        <pc:sldMkLst>
          <pc:docMk/>
          <pc:sldMk cId="2276912318" sldId="553"/>
        </pc:sldMkLst>
        <pc:spChg chg="mod">
          <ac:chgData name="Martin Kerr" userId="92104717-4ba4-413e-aa45-f4cd7f9b13d8" providerId="ADAL" clId="{C9C64E47-3A27-4DE4-9B76-25533F210C4C}" dt="2019-11-01T16:08:23.307" v="985" actId="20577"/>
          <ac:spMkLst>
            <pc:docMk/>
            <pc:sldMk cId="2276912318" sldId="553"/>
            <ac:spMk id="6" creationId="{9048AE22-045D-5D48-B6B1-7A6473B1CF37}"/>
          </ac:spMkLst>
        </pc:spChg>
        <pc:cxnChg chg="del">
          <ac:chgData name="Martin Kerr" userId="92104717-4ba4-413e-aa45-f4cd7f9b13d8" providerId="ADAL" clId="{C9C64E47-3A27-4DE4-9B76-25533F210C4C}" dt="2019-11-01T15:49:59.805" v="723" actId="478"/>
          <ac:cxnSpMkLst>
            <pc:docMk/>
            <pc:sldMk cId="2276912318" sldId="553"/>
            <ac:cxnSpMk id="18" creationId="{D248A538-3F01-D846-BBC4-356D0219A469}"/>
          </ac:cxnSpMkLst>
        </pc:cxnChg>
      </pc:sldChg>
      <pc:sldChg chg="delSp modSp">
        <pc:chgData name="Martin Kerr" userId="92104717-4ba4-413e-aa45-f4cd7f9b13d8" providerId="ADAL" clId="{C9C64E47-3A27-4DE4-9B76-25533F210C4C}" dt="2019-11-01T16:08:29.506" v="987" actId="6549"/>
        <pc:sldMkLst>
          <pc:docMk/>
          <pc:sldMk cId="1762216031" sldId="554"/>
        </pc:sldMkLst>
        <pc:spChg chg="mod">
          <ac:chgData name="Martin Kerr" userId="92104717-4ba4-413e-aa45-f4cd7f9b13d8" providerId="ADAL" clId="{C9C64E47-3A27-4DE4-9B76-25533F210C4C}" dt="2019-11-01T16:08:29.506" v="987" actId="6549"/>
          <ac:spMkLst>
            <pc:docMk/>
            <pc:sldMk cId="1762216031" sldId="554"/>
            <ac:spMk id="6" creationId="{9048AE22-045D-5D48-B6B1-7A6473B1CF37}"/>
          </ac:spMkLst>
        </pc:spChg>
        <pc:cxnChg chg="del">
          <ac:chgData name="Martin Kerr" userId="92104717-4ba4-413e-aa45-f4cd7f9b13d8" providerId="ADAL" clId="{C9C64E47-3A27-4DE4-9B76-25533F210C4C}" dt="2019-11-01T15:46:27.331" v="594" actId="478"/>
          <ac:cxnSpMkLst>
            <pc:docMk/>
            <pc:sldMk cId="1762216031" sldId="554"/>
            <ac:cxnSpMk id="18" creationId="{D248A538-3F01-D846-BBC4-356D0219A469}"/>
          </ac:cxnSpMkLst>
        </pc:cxnChg>
      </pc:sldChg>
      <pc:sldChg chg="delSp">
        <pc:chgData name="Martin Kerr" userId="92104717-4ba4-413e-aa45-f4cd7f9b13d8" providerId="ADAL" clId="{C9C64E47-3A27-4DE4-9B76-25533F210C4C}" dt="2019-11-01T15:50:46.580" v="779" actId="478"/>
        <pc:sldMkLst>
          <pc:docMk/>
          <pc:sldMk cId="3356581566" sldId="555"/>
        </pc:sldMkLst>
        <pc:cxnChg chg="del">
          <ac:chgData name="Martin Kerr" userId="92104717-4ba4-413e-aa45-f4cd7f9b13d8" providerId="ADAL" clId="{C9C64E47-3A27-4DE4-9B76-25533F210C4C}" dt="2019-11-01T15:50:46.580" v="779" actId="478"/>
          <ac:cxnSpMkLst>
            <pc:docMk/>
            <pc:sldMk cId="3356581566" sldId="555"/>
            <ac:cxnSpMk id="18" creationId="{D248A538-3F01-D846-BBC4-356D0219A469}"/>
          </ac:cxnSpMkLst>
        </pc:cxnChg>
      </pc:sldChg>
      <pc:sldChg chg="delSp modSp">
        <pc:chgData name="Martin Kerr" userId="92104717-4ba4-413e-aa45-f4cd7f9b13d8" providerId="ADAL" clId="{C9C64E47-3A27-4DE4-9B76-25533F210C4C}" dt="2019-11-01T15:46:54.628" v="602" actId="20577"/>
        <pc:sldMkLst>
          <pc:docMk/>
          <pc:sldMk cId="1977051806" sldId="556"/>
        </pc:sldMkLst>
        <pc:spChg chg="mod">
          <ac:chgData name="Martin Kerr" userId="92104717-4ba4-413e-aa45-f4cd7f9b13d8" providerId="ADAL" clId="{C9C64E47-3A27-4DE4-9B76-25533F210C4C}" dt="2019-11-01T15:46:54.628" v="602" actId="20577"/>
          <ac:spMkLst>
            <pc:docMk/>
            <pc:sldMk cId="1977051806" sldId="556"/>
            <ac:spMk id="6" creationId="{9048AE22-045D-5D48-B6B1-7A6473B1CF37}"/>
          </ac:spMkLst>
        </pc:spChg>
        <pc:cxnChg chg="del">
          <ac:chgData name="Martin Kerr" userId="92104717-4ba4-413e-aa45-f4cd7f9b13d8" providerId="ADAL" clId="{C9C64E47-3A27-4DE4-9B76-25533F210C4C}" dt="2019-11-01T15:46:48.738" v="601" actId="478"/>
          <ac:cxnSpMkLst>
            <pc:docMk/>
            <pc:sldMk cId="1977051806" sldId="556"/>
            <ac:cxnSpMk id="12" creationId="{2C1817C5-B38F-A74C-8256-6077A21C43C8}"/>
          </ac:cxnSpMkLst>
        </pc:cxnChg>
        <pc:cxnChg chg="del">
          <ac:chgData name="Martin Kerr" userId="92104717-4ba4-413e-aa45-f4cd7f9b13d8" providerId="ADAL" clId="{C9C64E47-3A27-4DE4-9B76-25533F210C4C}" dt="2019-11-01T15:46:47.937" v="600" actId="478"/>
          <ac:cxnSpMkLst>
            <pc:docMk/>
            <pc:sldMk cId="1977051806" sldId="556"/>
            <ac:cxnSpMk id="18" creationId="{D248A538-3F01-D846-BBC4-356D0219A469}"/>
          </ac:cxnSpMkLst>
        </pc:cxnChg>
      </pc:sldChg>
      <pc:sldChg chg="delSp modSp">
        <pc:chgData name="Martin Kerr" userId="92104717-4ba4-413e-aa45-f4cd7f9b13d8" providerId="ADAL" clId="{C9C64E47-3A27-4DE4-9B76-25533F210C4C}" dt="2019-11-01T15:50:41.082" v="778" actId="5793"/>
        <pc:sldMkLst>
          <pc:docMk/>
          <pc:sldMk cId="432925276" sldId="558"/>
        </pc:sldMkLst>
        <pc:spChg chg="mod">
          <ac:chgData name="Martin Kerr" userId="92104717-4ba4-413e-aa45-f4cd7f9b13d8" providerId="ADAL" clId="{C9C64E47-3A27-4DE4-9B76-25533F210C4C}" dt="2019-11-01T15:50:41.082" v="778" actId="5793"/>
          <ac:spMkLst>
            <pc:docMk/>
            <pc:sldMk cId="432925276" sldId="558"/>
            <ac:spMk id="6" creationId="{9048AE22-045D-5D48-B6B1-7A6473B1CF37}"/>
          </ac:spMkLst>
        </pc:spChg>
        <pc:cxnChg chg="del">
          <ac:chgData name="Martin Kerr" userId="92104717-4ba4-413e-aa45-f4cd7f9b13d8" providerId="ADAL" clId="{C9C64E47-3A27-4DE4-9B76-25533F210C4C}" dt="2019-11-01T15:50:11.064" v="725" actId="478"/>
          <ac:cxnSpMkLst>
            <pc:docMk/>
            <pc:sldMk cId="432925276" sldId="558"/>
            <ac:cxnSpMk id="12" creationId="{EBD93BA2-C034-0143-A696-4E30F483A17D}"/>
          </ac:cxnSpMkLst>
        </pc:cxnChg>
        <pc:cxnChg chg="del">
          <ac:chgData name="Martin Kerr" userId="92104717-4ba4-413e-aa45-f4cd7f9b13d8" providerId="ADAL" clId="{C9C64E47-3A27-4DE4-9B76-25533F210C4C}" dt="2019-11-01T15:50:10.011" v="724" actId="478"/>
          <ac:cxnSpMkLst>
            <pc:docMk/>
            <pc:sldMk cId="432925276" sldId="558"/>
            <ac:cxnSpMk id="18" creationId="{D248A538-3F01-D846-BBC4-356D0219A469}"/>
          </ac:cxnSpMkLst>
        </pc:cxnChg>
      </pc:sldChg>
      <pc:sldChg chg="del">
        <pc:chgData name="Martin Kerr" userId="92104717-4ba4-413e-aa45-f4cd7f9b13d8" providerId="ADAL" clId="{C9C64E47-3A27-4DE4-9B76-25533F210C4C}" dt="2019-11-01T15:51:07.855" v="780" actId="2696"/>
        <pc:sldMkLst>
          <pc:docMk/>
          <pc:sldMk cId="2477356558" sldId="559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FD778BC-D3A7-4949-A09A-9357A970C10F}" type="datetimeFigureOut">
              <a:rPr lang="en-GB"/>
              <a:pPr>
                <a:defRPr/>
              </a:pPr>
              <a:t>01/11/2019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A998410-66B9-46FC-8898-E1B0EAEDC3E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7145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89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556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482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438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1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266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114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11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562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25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49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46112A-4B7F-7A47-97DF-61781BDD46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25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28464" y="980728"/>
            <a:ext cx="9649072" cy="52565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260648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28464" y="980728"/>
            <a:ext cx="9649072" cy="52565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260648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2823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search 2017 - Task Sk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0227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ustomer Research 2017 - Task Slide Screensho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64" y="44624"/>
            <a:ext cx="9649072" cy="864096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464" y="1052736"/>
            <a:ext cx="9649072" cy="561662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489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FB38B4-86B5-FD4F-B8C3-A8CDDEEF88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6" r:id="rId2"/>
    <p:sldLayoutId id="2147483685" r:id="rId3"/>
    <p:sldLayoutId id="2147483730" r:id="rId4"/>
    <p:sldLayoutId id="2147483690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28464" y="116632"/>
            <a:ext cx="9649071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85813" y="188640"/>
            <a:ext cx="8280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8464" y="980804"/>
            <a:ext cx="9649071" cy="532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17">
            <a:extLst>
              <a:ext uri="{FF2B5EF4-FFF2-40B4-BE49-F238E27FC236}">
                <a16:creationId xmlns:a16="http://schemas.microsoft.com/office/drawing/2014/main" id="{3BB1D2C7-9A25-DE4B-8177-AD357945EC8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16496" y="6475239"/>
            <a:ext cx="4319588" cy="3381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600" dirty="0" err="1">
                <a:solidFill>
                  <a:srgbClr val="00427F"/>
                </a:solidFill>
                <a:latin typeface="Arial" charset="0"/>
                <a:cs typeface="Arial" charset="0"/>
              </a:rPr>
              <a:t>www.scottish-enterprise.com</a:t>
            </a:r>
            <a:endParaRPr lang="en-GB" sz="1600" dirty="0">
              <a:solidFill>
                <a:srgbClr val="00427F"/>
              </a:solidFill>
              <a:latin typeface="Arial" charset="0"/>
              <a:cs typeface="Arial" charset="0"/>
            </a:endParaRPr>
          </a:p>
        </p:txBody>
      </p:sp>
      <p:pic>
        <p:nvPicPr>
          <p:cNvPr id="10" name="Picture 2" descr="SE landscape logo (cmyk).jpg">
            <a:extLst>
              <a:ext uri="{FF2B5EF4-FFF2-40B4-BE49-F238E27FC236}">
                <a16:creationId xmlns:a16="http://schemas.microsoft.com/office/drawing/2014/main" id="{ABEBAB7E-13D1-A148-8C9F-0865B3F8B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02488" y="6448251"/>
            <a:ext cx="221456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28464" y="116632"/>
            <a:ext cx="9649071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85813" y="188640"/>
            <a:ext cx="8280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8464" y="980804"/>
            <a:ext cx="9649071" cy="5688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09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55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6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e-qa-singleentrypoint.azurewebsites.n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2480" y="6237312"/>
            <a:ext cx="3744416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704528" y="764704"/>
            <a:ext cx="8420100" cy="4752528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GB" sz="4000" b="1" dirty="0"/>
              <a:t>SEP</a:t>
            </a:r>
            <a:br>
              <a:rPr lang="en-GB" sz="4000" b="1" dirty="0"/>
            </a:br>
            <a:r>
              <a:rPr lang="en-GB" sz="4000" b="1" dirty="0"/>
              <a:t>Customer </a:t>
            </a:r>
          </a:p>
          <a:p>
            <a:pPr marL="0" indent="0" algn="ctr">
              <a:buNone/>
            </a:pPr>
            <a:r>
              <a:rPr lang="en-GB" sz="4000" b="1" dirty="0"/>
              <a:t>Accessibility Testing</a:t>
            </a:r>
          </a:p>
          <a:p>
            <a:pPr marL="0" indent="0" algn="ctr">
              <a:buNone/>
            </a:pPr>
            <a:endParaRPr lang="en-GB" sz="2800" b="1" dirty="0"/>
          </a:p>
          <a:p>
            <a:pPr marL="0" indent="0" algn="ctr">
              <a:buNone/>
            </a:pPr>
            <a:r>
              <a:rPr lang="en-GB" sz="2800" b="1" dirty="0"/>
              <a:t>Nov 1st 2019</a:t>
            </a:r>
          </a:p>
          <a:p>
            <a:pPr algn="ctr"/>
            <a:endParaRPr lang="en-GB" b="1" dirty="0"/>
          </a:p>
          <a:p>
            <a:pPr marL="0" indent="0" algn="ctr">
              <a:buNone/>
            </a:pPr>
            <a:r>
              <a:rPr lang="en-GB" b="1" dirty="0"/>
              <a:t>Martin Kerr</a:t>
            </a:r>
          </a:p>
          <a:p>
            <a:pPr marL="0" indent="0" algn="ctr">
              <a:buNone/>
            </a:pPr>
            <a:r>
              <a:rPr lang="en-GB" b="1" dirty="0"/>
              <a:t>Anubhav Mittal </a:t>
            </a:r>
          </a:p>
        </p:txBody>
      </p:sp>
      <p:sp>
        <p:nvSpPr>
          <p:cNvPr id="55298" name="AutoShape 2" descr="Image result for sdi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Individual Event Listing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680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</a:t>
            </a:r>
          </a:p>
          <a:p>
            <a:endParaRPr lang="en-US" sz="2000" dirty="0"/>
          </a:p>
          <a:p>
            <a:endParaRPr lang="en-US" sz="2000" dirty="0"/>
          </a:p>
          <a:p>
            <a:br>
              <a:rPr lang="en-US" sz="2000" dirty="0"/>
            </a:b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36C07C-561A-7448-907A-3AB6AECEFC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6883"/>
            <a:ext cx="9906000" cy="468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16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SEP Feedback Quotes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Website has feel of being designed for a large screen rather than a laptop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Re home page “it looks plain it doesn’t get across who you are trying to get support from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“Not too cluttered it has all the things you need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Is it aimed at people who already have businesses or at those starting a business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Photo behind text difficult to read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Search page “clearer that the home page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Isn’t clear whether the phone number is free to call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Is there a logo who owns this website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is business gateway running the service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“Is there a reason you need to submit it 6 weeks before “</a:t>
            </a:r>
            <a:br>
              <a:rPr lang="en-GB" dirty="0"/>
            </a:br>
            <a:r>
              <a:rPr lang="en-GB" sz="1200" i="1" dirty="0"/>
              <a:t>This was around having a transparent reason for statements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 would use this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4901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6250706"/>
          </a:xfrm>
        </p:spPr>
        <p:txBody>
          <a:bodyPr/>
          <a:lstStyle/>
          <a:p>
            <a:br>
              <a:rPr lang="en-GB" sz="9600" dirty="0">
                <a:solidFill>
                  <a:schemeClr val="tx1"/>
                </a:solidFill>
              </a:rPr>
            </a:br>
            <a:r>
              <a:rPr lang="en-GB" sz="19900" dirty="0">
                <a:solidFill>
                  <a:schemeClr val="tx1"/>
                </a:solidFill>
                <a:latin typeface="Arial Rounded MT Bold" panose="020F0704030504030204" pitchFamily="34" charset="77"/>
              </a:rPr>
              <a:t>fin</a:t>
            </a:r>
            <a:endParaRPr lang="en-GB" sz="4000" dirty="0">
              <a:solidFill>
                <a:schemeClr val="tx1"/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57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Who we tested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/>
              <a:t>5 People with mental health issues and in employment @ Taylor McKenzie Lab in Glasgow.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/>
              <a:t>A Mix of Business Owners (3) and employees(2)</a:t>
            </a:r>
            <a:br>
              <a:rPr lang="en-GB" sz="3200" dirty="0"/>
            </a:br>
            <a:endParaRPr lang="en-GB" sz="3200" dirty="0"/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20795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>
                <a:solidFill>
                  <a:schemeClr val="tx1"/>
                </a:solidFill>
              </a:rPr>
              <a:t>What we were trying to find out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0" y="1514243"/>
            <a:ext cx="936104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 were interested in: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How stable SEP is when used by participants with Mental Health issues. </a:t>
            </a:r>
          </a:p>
          <a:p>
            <a:endParaRPr lang="en-US" sz="2000" dirty="0"/>
          </a:p>
          <a:p>
            <a:r>
              <a:rPr lang="en-GB" sz="2000" dirty="0"/>
              <a:t>Starting URL: </a:t>
            </a:r>
            <a:r>
              <a:rPr lang="en-GB" sz="2000" dirty="0">
                <a:hlinkClick r:id="rId3"/>
              </a:rPr>
              <a:t>https://se-qa-singleentrypoint.azurewebsites.net</a:t>
            </a:r>
            <a:endParaRPr lang="en-GB" sz="20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20860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site is fairly stable and most things work quite well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only real issue is that people are not expecting the Event Links to send them to another site (usually bgatway.com), and they can become lost. 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homepage image was well received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This audience tend to take a more literal view of the site. 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They read in a slower and more exact manner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Long sentences performed slightly poorer than short meaningful ones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This audience was more affected by colours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Responded well to the site being so clean. This worked so well that the site did not perform noticeably poorer with this group.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“Highlighting”  text was used to give alternative contrast </a:t>
            </a:r>
            <a:br>
              <a:rPr lang="en-GB" sz="2000" dirty="0"/>
            </a:br>
            <a:r>
              <a:rPr lang="en-GB" sz="1800" i="1" dirty="0"/>
              <a:t>(Light text on a darker background)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8834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32F00A-FD0A-0144-94CB-0ECC49144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623" y="1450197"/>
            <a:ext cx="5181377" cy="32674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Home Page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201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homepage image was well received. </a:t>
            </a:r>
          </a:p>
          <a:p>
            <a:endParaRPr lang="en-US" sz="2000" dirty="0"/>
          </a:p>
          <a:p>
            <a:r>
              <a:rPr lang="en-US" sz="2000" dirty="0"/>
              <a:t>The homepage was generally well received and everyone clicked the Blue CTA button and progressed into the site. </a:t>
            </a:r>
          </a:p>
          <a:p>
            <a:endParaRPr lang="en-US" sz="2000" dirty="0"/>
          </a:p>
          <a:p>
            <a:r>
              <a:rPr lang="en-US" sz="2000" dirty="0"/>
              <a:t>The homepage was viewed as not “Saying what it Does” clearly enough</a:t>
            </a:r>
          </a:p>
          <a:p>
            <a:endParaRPr lang="en-US" sz="2000" dirty="0"/>
          </a:p>
          <a:p>
            <a:r>
              <a:rPr lang="en-US" sz="2000" dirty="0"/>
              <a:t>There was some uncertainty about the site being just for startups or all companies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7691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7339E4-C599-634E-83AA-84FE2DBF79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065" y="1427248"/>
            <a:ext cx="5320935" cy="31475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Support Listings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125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service listing was well received.</a:t>
            </a:r>
          </a:p>
          <a:p>
            <a:endParaRPr lang="en-US" sz="2000" dirty="0"/>
          </a:p>
          <a:p>
            <a:r>
              <a:rPr lang="en-US" sz="2000" dirty="0"/>
              <a:t>Search and Filter being separated worked well.</a:t>
            </a:r>
          </a:p>
          <a:p>
            <a:endParaRPr lang="en-US" sz="2000" dirty="0"/>
          </a:p>
          <a:p>
            <a:r>
              <a:rPr lang="en-US" sz="2000"/>
              <a:t>The </a:t>
            </a:r>
            <a:r>
              <a:rPr lang="en-US" sz="2000" dirty="0"/>
              <a:t>CTA was very clear</a:t>
            </a:r>
          </a:p>
          <a:p>
            <a:endParaRPr lang="en-US" sz="2000" dirty="0"/>
          </a:p>
          <a:p>
            <a:r>
              <a:rPr lang="en-US" sz="2000" dirty="0"/>
              <a:t>People were unsure about who delivered each thing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2216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DA2270-1A98-C741-8E69-0B88970B6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976" y="1417638"/>
            <a:ext cx="5323803" cy="31634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Individual Support Listing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17646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links at the top were well received</a:t>
            </a:r>
          </a:p>
          <a:p>
            <a:endParaRPr lang="en-US" sz="2000" dirty="0"/>
          </a:p>
          <a:p>
            <a:r>
              <a:rPr lang="en-US" sz="2000" dirty="0"/>
              <a:t>The CTA was very clear (Blue Button at the bottom)</a:t>
            </a:r>
          </a:p>
        </p:txBody>
      </p:sp>
    </p:spTree>
    <p:extLst>
      <p:ext uri="{BB962C8B-B14F-4D97-AF65-F5344CB8AC3E}">
        <p14:creationId xmlns:p14="http://schemas.microsoft.com/office/powerpoint/2010/main" val="1977051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9F883E1-35EA-AA45-B5C8-C77CEF22E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412874"/>
            <a:ext cx="4752528" cy="52611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8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Submit an Enquiry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1764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brevity of the form was well received</a:t>
            </a:r>
          </a:p>
          <a:p>
            <a:endParaRPr lang="en-US" sz="2000" dirty="0"/>
          </a:p>
          <a:p>
            <a:r>
              <a:rPr lang="en-US" sz="2000" dirty="0"/>
              <a:t>The form did not trigger any negative responses </a:t>
            </a:r>
            <a:r>
              <a:rPr lang="en-US" sz="2000" dirty="0">
                <a:sym typeface="Wingdings" panose="05000000000000000000" pitchFamily="2" charset="2"/>
              </a:rPr>
              <a:t>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2925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396625-2702-FD4F-893D-CF8E75ECF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542803"/>
            <a:ext cx="5934901" cy="34108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Event Listings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2015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events listing was well received. </a:t>
            </a:r>
          </a:p>
          <a:p>
            <a:endParaRPr lang="en-US" sz="2000" dirty="0"/>
          </a:p>
          <a:p>
            <a:r>
              <a:rPr lang="en-US" sz="2000" dirty="0"/>
              <a:t>The meta data under each event was appreciated as it meant that people did not have to go into each event to get the info</a:t>
            </a:r>
          </a:p>
          <a:p>
            <a:endParaRPr lang="en-US" sz="2000" dirty="0"/>
          </a:p>
          <a:p>
            <a:r>
              <a:rPr lang="en-US" sz="2000" dirty="0"/>
              <a:t>There was an issue with people being sent to another site to see the event details without them realizing what had happened OR expecting that to happen. </a:t>
            </a:r>
          </a:p>
          <a:p>
            <a:endParaRPr lang="en-US" sz="2000" b="1" dirty="0">
              <a:solidFill>
                <a:srgbClr val="FF0000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Suggestion: Make it more explicit that the CTA button takes you to another site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581566"/>
      </p:ext>
    </p:extLst>
  </p:cSld>
  <p:clrMapOvr>
    <a:masterClrMapping/>
  </p:clrMapOvr>
</p:sld>
</file>

<file path=ppt/theme/theme1.xml><?xml version="1.0" encoding="utf-8"?>
<a:theme xmlns:a="http://schemas.openxmlformats.org/drawingml/2006/main" name="1_sdi template">
  <a:themeElements>
    <a:clrScheme name="1_sdi templat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sdi template">
      <a:majorFont>
        <a:latin typeface="Arial"/>
        <a:ea typeface="MS PGothic"/>
        <a:cs typeface="Arial"/>
      </a:majorFont>
      <a:minorFont>
        <a:latin typeface="Arial"/>
        <a:ea typeface="MS PGothic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sdi templat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di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sdi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Customer Research 2017 - Screenshot onl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D45AEB09696B4EA516F306332D0663" ma:contentTypeVersion="15" ma:contentTypeDescription="Create a new document." ma:contentTypeScope="" ma:versionID="17c674f168b82a9c7784790953073d51">
  <xsd:schema xmlns:xsd="http://www.w3.org/2001/XMLSchema" xmlns:xs="http://www.w3.org/2001/XMLSchema" xmlns:p="http://schemas.microsoft.com/office/2006/metadata/properties" xmlns:ns1="6db2c8f2-fe83-4eb7-aef3-51a35d5deb60" xmlns:ns3="5c0236c5-800f-4186-8dff-7b2f080b9de5" targetNamespace="http://schemas.microsoft.com/office/2006/metadata/properties" ma:root="true" ma:fieldsID="dfc4c0cea19d9ecc23ed3b0ff38e7bce" ns1:_="" ns3:_="">
    <xsd:import namespace="6db2c8f2-fe83-4eb7-aef3-51a35d5deb60"/>
    <xsd:import namespace="5c0236c5-800f-4186-8dff-7b2f080b9de5"/>
    <xsd:element name="properties">
      <xsd:complexType>
        <xsd:sequence>
          <xsd:element name="documentManagement">
            <xsd:complexType>
              <xsd:all>
                <xsd:element ref="ns1:Research_x0020_Tags" minOccurs="0"/>
                <xsd:element ref="ns1:Presentation" minOccurs="0"/>
                <xsd:element ref="ns1:Link" minOccurs="0"/>
                <xsd:element ref="ns1:_Flow_SignoffStatus" minOccurs="0"/>
                <xsd:element ref="ns1:MediaServiceMetadata" minOccurs="0"/>
                <xsd:element ref="ns1:MediaServiceFastMetadata" minOccurs="0"/>
                <xsd:element ref="ns1:MediaServiceAutoTags" minOccurs="0"/>
                <xsd:element ref="ns1:MediaServiceOCR" minOccurs="0"/>
                <xsd:element ref="ns1:MediaServiceDateTaken" minOccurs="0"/>
                <xsd:element ref="ns1:MediaServiceLocation" minOccurs="0"/>
                <xsd:element ref="ns3:SharedWithUsers" minOccurs="0"/>
                <xsd:element ref="ns3:SharedWithDetails" minOccurs="0"/>
                <xsd:element ref="ns1:MediaServiceGenerationTime" minOccurs="0"/>
                <xsd:element ref="ns1:MediaServiceEventHashCode" minOccurs="0"/>
                <xsd:element ref="ns1:CR_DocTyp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b2c8f2-fe83-4eb7-aef3-51a35d5deb60" elementFormDefault="qualified">
    <xsd:import namespace="http://schemas.microsoft.com/office/2006/documentManagement/types"/>
    <xsd:import namespace="http://schemas.microsoft.com/office/infopath/2007/PartnerControls"/>
    <xsd:element name="Research_x0020_Tags" ma:index="0" nillable="true" ma:displayName="Tags" ma:indexed="true" ma:internalName="Research_x0020_Tags">
      <xsd:simpleType>
        <xsd:restriction base="dms:Text">
          <xsd:maxLength value="255"/>
        </xsd:restriction>
      </xsd:simpleType>
    </xsd:element>
    <xsd:element name="Presentation" ma:index="1" nillable="true" ma:displayName="Presentation" ma:default="0" ma:format="Dropdown" ma:indexed="true" ma:internalName="Presentation">
      <xsd:simpleType>
        <xsd:restriction base="dms:Boolean"/>
      </xsd:simpleType>
    </xsd:element>
    <xsd:element name="Link" ma:index="4" nillable="true" ma:displayName="Link" ma:description="Link" ma:format="Hyperlink" ma:internalName="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Flow_SignoffStatus" ma:index="5" nillable="true" ma:displayName="Sign-off status" ma:internalName="_x0024_Resources_x003a_core_x002c_Signoff_Status_x003b_">
      <xsd:simpleType>
        <xsd:restriction base="dms:Text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CR_DocType" ma:index="22" nillable="true" ma:displayName="CR_DocType" ma:description="Type of file" ma:format="Dropdown" ma:internalName="CR_DocType">
      <xsd:simpleType>
        <xsd:restriction base="dms:Choice">
          <xsd:enumeration value="Results Presentation"/>
          <xsd:enumeration value="OneNote"/>
          <xsd:enumeration value="Test Session Docs"/>
          <xsd:enumeration value="Admin"/>
          <xsd:enumeration value="Other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0236c5-800f-4186-8dff-7b2f080b9de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7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6db2c8f2-fe83-4eb7-aef3-51a35d5deb60" xsi:nil="true"/>
    <Research_x0020_Tags xmlns="6db2c8f2-fe83-4eb7-aef3-51a35d5deb60" xsi:nil="true"/>
    <Presentation xmlns="6db2c8f2-fe83-4eb7-aef3-51a35d5deb60">false</Presentation>
    <Link xmlns="6db2c8f2-fe83-4eb7-aef3-51a35d5deb60">
      <Url xsi:nil="true"/>
      <Description xsi:nil="true"/>
    </Link>
    <CR_DocType xmlns="6db2c8f2-fe83-4eb7-aef3-51a35d5deb60" xsi:nil="true"/>
  </documentManagement>
</p:properties>
</file>

<file path=customXml/itemProps1.xml><?xml version="1.0" encoding="utf-8"?>
<ds:datastoreItem xmlns:ds="http://schemas.openxmlformats.org/officeDocument/2006/customXml" ds:itemID="{936BBD3D-5952-4429-8E4B-D240C2B837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CF8384-964E-4721-8859-5D768AA82F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b2c8f2-fe83-4eb7-aef3-51a35d5deb60"/>
    <ds:schemaRef ds:uri="5c0236c5-800f-4186-8dff-7b2f080b9d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194AF57-505B-43E7-8B2B-F88E875D2B2E}">
  <ds:schemaRefs>
    <ds:schemaRef ds:uri="http://purl.org/dc/terms/"/>
    <ds:schemaRef ds:uri="http://schemas.openxmlformats.org/package/2006/metadata/core-properties"/>
    <ds:schemaRef ds:uri="http://purl.org/dc/dcmitype/"/>
    <ds:schemaRef ds:uri="6db2c8f2-fe83-4eb7-aef3-51a35d5deb60"/>
    <ds:schemaRef ds:uri="5c0236c5-800f-4186-8dff-7b2f080b9de5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39391</TotalTime>
  <Words>526</Words>
  <Application>Microsoft Office PowerPoint</Application>
  <PresentationFormat>A4 Paper (210x297 mm)</PresentationFormat>
  <Paragraphs>91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Rounded MT Bold</vt:lpstr>
      <vt:lpstr>Calibri</vt:lpstr>
      <vt:lpstr>1_sdi template</vt:lpstr>
      <vt:lpstr>sdi template</vt:lpstr>
      <vt:lpstr>2_sdi template</vt:lpstr>
      <vt:lpstr>2_Customer Research 2017 - Screenshot only</vt:lpstr>
      <vt:lpstr>PowerPoint Presentation</vt:lpstr>
      <vt:lpstr>Who we tested with</vt:lpstr>
      <vt:lpstr>What we were trying to find out</vt:lpstr>
      <vt:lpstr>Summary</vt:lpstr>
      <vt:lpstr>Home Page</vt:lpstr>
      <vt:lpstr>Support Listings</vt:lpstr>
      <vt:lpstr>Individual Support Listing</vt:lpstr>
      <vt:lpstr>Submit an Enquiry</vt:lpstr>
      <vt:lpstr>Event Listings</vt:lpstr>
      <vt:lpstr>Individual Event Listing</vt:lpstr>
      <vt:lpstr>SEP Feedback Quotes</vt:lpstr>
      <vt:lpstr> fin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SEP Events Testing August 2019</dc:title>
  <dc:subject>User Research </dc:subject>
  <dc:creator>Martin Kerr</dc:creator>
  <cp:keywords>SEP</cp:keywords>
  <dc:description/>
  <cp:lastModifiedBy>Martin Kerr</cp:lastModifiedBy>
  <cp:revision>2268</cp:revision>
  <dcterms:created xsi:type="dcterms:W3CDTF">2013-05-29T15:18:42Z</dcterms:created>
  <dcterms:modified xsi:type="dcterms:W3CDTF">2019-11-01T16:08:32Z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0x010100CDD45AEB09696B4EA516F306332D0663</vt:lpwstr>
  </property>
  <property fmtid="{D5CDD505-2E9C-101B-9397-08002B2CF9AE}" pid="3" name="_dlc_DocIdItemGuid">
    <vt:lpwstr>10fc3092-07d6-4e2c-a95c-8e76faa055d0</vt:lpwstr>
  </property>
</Properties>
</file>